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1"/>
  </p:notesMasterIdLst>
  <p:sldIdLst>
    <p:sldId id="268" r:id="rId3"/>
    <p:sldId id="257" r:id="rId4"/>
    <p:sldId id="258" r:id="rId5"/>
    <p:sldId id="259" r:id="rId6"/>
    <p:sldId id="261" r:id="rId7"/>
    <p:sldId id="260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5D"/>
    <a:srgbClr val="002B82"/>
    <a:srgbClr val="F60A0A"/>
    <a:srgbClr val="FFD653"/>
    <a:srgbClr val="FFFF99"/>
    <a:srgbClr val="CC0000"/>
    <a:srgbClr val="003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453" autoAdjust="0"/>
  </p:normalViewPr>
  <p:slideViewPr>
    <p:cSldViewPr>
      <p:cViewPr>
        <p:scale>
          <a:sx n="73" d="100"/>
          <a:sy n="73" d="100"/>
        </p:scale>
        <p:origin x="-128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4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23EB4-BD72-44E4-AD7A-A2381951A061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A9BFB-F15E-41A4-9FAD-D4D026BB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Press F5</a:t>
            </a:r>
            <a:r>
              <a:rPr lang="en-US" baseline="0" dirty="0" smtClean="0"/>
              <a:t> to begin slide show. Video clip is in slide #9.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A9BFB-F15E-41A4-9FAD-D4D026BBD8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0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>
                <a:solidFill>
                  <a:srgbClr val="FFFFFF"/>
                </a:solidFill>
              </a:rPr>
              <a:pPr/>
              <a:t>8/28/2013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53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>
                <a:solidFill>
                  <a:srgbClr val="FFFFFF"/>
                </a:solidFill>
              </a:rPr>
              <a:pPr/>
              <a:t>8/28/2013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37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>
                <a:solidFill>
                  <a:srgbClr val="FFFFFF"/>
                </a:solidFill>
              </a:rPr>
              <a:pPr/>
              <a:t>8/28/2013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44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>
                <a:solidFill>
                  <a:srgbClr val="FFFFFF"/>
                </a:solidFill>
              </a:rPr>
              <a:pPr/>
              <a:t>8/28/2013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55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>
                <a:solidFill>
                  <a:srgbClr val="FFFFFF"/>
                </a:solidFill>
              </a:rPr>
              <a:pPr/>
              <a:t>8/28/2013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21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>
                <a:solidFill>
                  <a:srgbClr val="FFFFFF"/>
                </a:solidFill>
              </a:rPr>
              <a:pPr/>
              <a:t>8/28/2013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15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>
                <a:solidFill>
                  <a:srgbClr val="FFFFFF"/>
                </a:solidFill>
              </a:rPr>
              <a:pPr/>
              <a:t>8/28/2013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685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>
                <a:solidFill>
                  <a:srgbClr val="FFFFFF"/>
                </a:solidFill>
              </a:rPr>
              <a:pPr/>
              <a:t>8/28/2013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2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>
                <a:solidFill>
                  <a:srgbClr val="FFFFFF"/>
                </a:solidFill>
              </a:rPr>
              <a:pPr/>
              <a:t>8/28/2013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45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>
                <a:solidFill>
                  <a:srgbClr val="FFFFFF"/>
                </a:solidFill>
              </a:rPr>
              <a:pPr/>
              <a:t>8/28/2013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43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>
                <a:solidFill>
                  <a:srgbClr val="FFFFFF"/>
                </a:solidFill>
              </a:rPr>
              <a:pPr/>
              <a:t>8/28/2013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7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49A2-CDAB-4964-9E6F-A1D8BC936840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EEFE-B761-4205-BB42-E7D94DD2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1641">
                <a:lumMod val="100000"/>
              </a:srgbClr>
            </a:gs>
            <a:gs pos="0">
              <a:srgbClr val="002B82"/>
            </a:gs>
            <a:gs pos="8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D2B49A2-CDAB-4964-9E6F-A1D8BC936840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229EEFE-B761-4205-BB42-E7D94DD25B9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D2B49A2-CDAB-4964-9E6F-A1D8BC936840}" type="datetimeFigureOut">
              <a:rPr lang="en-US" smtClean="0">
                <a:solidFill>
                  <a:srgbClr val="FFFFFF"/>
                </a:solidFill>
              </a:rPr>
              <a:pPr/>
              <a:t>8/28/2013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229EEFE-B761-4205-BB42-E7D94DD25B90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934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B82">
                <a:lumMod val="100000"/>
              </a:srgbClr>
            </a:gs>
            <a:gs pos="0">
              <a:srgbClr val="002060">
                <a:lumMod val="99000"/>
                <a:lumOff val="1000"/>
              </a:srgbClr>
            </a:gs>
            <a:gs pos="61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6400800" cy="3200400"/>
          </a:xfrm>
        </p:spPr>
        <p:txBody>
          <a:bodyPr anchor="ctr">
            <a:normAutofit/>
          </a:bodyPr>
          <a:lstStyle/>
          <a:p>
            <a:r>
              <a:rPr lang="en-US" sz="3200" dirty="0" smtClean="0">
                <a:solidFill>
                  <a:srgbClr val="F60A0A"/>
                </a:solidFill>
              </a:rPr>
              <a:t>A SERIOUS PUBLIC HEALTH ISSUE</a:t>
            </a:r>
            <a:endParaRPr lang="en-US" sz="3200" dirty="0">
              <a:solidFill>
                <a:srgbClr val="F60A0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57600"/>
          </a:xfrm>
        </p:spPr>
        <p:txBody>
          <a:bodyPr anchor="ctr"/>
          <a:lstStyle/>
          <a:p>
            <a:r>
              <a:rPr lang="en-US" sz="3600" dirty="0" smtClean="0">
                <a:solidFill>
                  <a:srgbClr val="FFD85D"/>
                </a:solidFill>
              </a:rPr>
              <a:t>Traumatic Brain injury </a:t>
            </a:r>
            <a:br>
              <a:rPr lang="en-US" sz="3600" dirty="0" smtClean="0">
                <a:solidFill>
                  <a:srgbClr val="FFD85D"/>
                </a:solidFill>
              </a:rPr>
            </a:br>
            <a:r>
              <a:rPr lang="en-US" sz="3600" dirty="0" smtClean="0">
                <a:solidFill>
                  <a:srgbClr val="FFD85D"/>
                </a:solidFill>
              </a:rPr>
              <a:t>in the united states</a:t>
            </a:r>
            <a:endParaRPr lang="en-US" sz="3600" dirty="0">
              <a:solidFill>
                <a:srgbClr val="FFD8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9248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FFD85D"/>
                </a:solidFill>
              </a:rPr>
              <a:t>ANNUAL ESTIMATES</a:t>
            </a:r>
            <a:endParaRPr lang="en-US" sz="3200" dirty="0">
              <a:solidFill>
                <a:srgbClr val="FFD85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endParaRPr lang="en-US" dirty="0" smtClean="0">
              <a:solidFill>
                <a:srgbClr val="FFD85D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1.7 MILLION</a:t>
            </a:r>
            <a:r>
              <a:rPr lang="en-US" sz="2000" dirty="0">
                <a:solidFill>
                  <a:srgbClr val="FFD85D"/>
                </a:solidFill>
              </a:rPr>
              <a:t> </a:t>
            </a:r>
            <a:r>
              <a:rPr lang="en-US" sz="2000" dirty="0" smtClean="0">
                <a:solidFill>
                  <a:srgbClr val="FFD85D"/>
                </a:solidFill>
              </a:rPr>
              <a:t>TBI-related emergency department visits, hospitalization, and deaths 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solidFill>
                <a:srgbClr val="FFD85D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52,000 DEATHS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TBI contributes to 30.5% of all injury-related deaths in the US</a:t>
            </a:r>
            <a:endParaRPr lang="en-US" sz="2000" dirty="0">
              <a:solidFill>
                <a:srgbClr val="FFD8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2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D85D"/>
                </a:solidFill>
              </a:rPr>
              <a:t>tbi</a:t>
            </a:r>
            <a:r>
              <a:rPr lang="en-US" sz="3200" dirty="0" smtClean="0">
                <a:solidFill>
                  <a:srgbClr val="FFD85D"/>
                </a:solidFill>
              </a:rPr>
              <a:t> RATES vary by age and sex</a:t>
            </a:r>
            <a:endParaRPr lang="en-US" sz="3200" dirty="0">
              <a:solidFill>
                <a:srgbClr val="FFD85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>
              <a:buClr>
                <a:srgbClr val="FF0000"/>
              </a:buClr>
            </a:pPr>
            <a:endParaRPr lang="en-US" dirty="0" smtClean="0">
              <a:solidFill>
                <a:srgbClr val="FFD85D"/>
              </a:solidFill>
            </a:endParaRP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HIGHEST IN</a:t>
            </a:r>
          </a:p>
          <a:p>
            <a:pPr lvl="2"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Children 0 through 4 years old</a:t>
            </a:r>
          </a:p>
          <a:p>
            <a:pPr lvl="2"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Adolescents 15 through 19 years old</a:t>
            </a:r>
          </a:p>
          <a:p>
            <a:pPr lvl="2"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Males </a:t>
            </a:r>
          </a:p>
          <a:p>
            <a:pPr lvl="1">
              <a:buClr>
                <a:srgbClr val="FF0000"/>
              </a:buClr>
            </a:pPr>
            <a:endParaRPr lang="en-US" dirty="0">
              <a:solidFill>
                <a:srgbClr val="FFD8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7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D85D"/>
                </a:solidFill>
              </a:rPr>
              <a:t>TRAUMATIC </a:t>
            </a:r>
            <a:r>
              <a:rPr lang="en-US" sz="3200" dirty="0">
                <a:solidFill>
                  <a:srgbClr val="FFD85D"/>
                </a:solidFill>
              </a:rPr>
              <a:t>BRAIN INJURY </a:t>
            </a:r>
            <a:r>
              <a:rPr lang="en-US" sz="3200" dirty="0" smtClean="0">
                <a:solidFill>
                  <a:srgbClr val="FFD85D"/>
                </a:solidFill>
              </a:rPr>
              <a:t>causes</a:t>
            </a:r>
            <a:endParaRPr lang="en-US" sz="3200" dirty="0">
              <a:solidFill>
                <a:srgbClr val="FFD85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endParaRPr lang="en-US" sz="2000" dirty="0" smtClean="0">
              <a:solidFill>
                <a:srgbClr val="FFD85D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FALLS  ARE THE LEADING CAUSE OF TBI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HIGHEST IN</a:t>
            </a:r>
          </a:p>
          <a:p>
            <a:pPr lvl="2"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Children 0 through 4 years old</a:t>
            </a:r>
          </a:p>
          <a:p>
            <a:pPr lvl="2"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Adults 75 years old or greater</a:t>
            </a:r>
          </a:p>
          <a:p>
            <a:pPr lvl="1">
              <a:buClr>
                <a:srgbClr val="FF0000"/>
              </a:buClr>
            </a:pPr>
            <a:endParaRPr lang="en-US" sz="2000" dirty="0" smtClean="0">
              <a:solidFill>
                <a:srgbClr val="FFD85D"/>
              </a:solidFill>
            </a:endParaRPr>
          </a:p>
          <a:p>
            <a:pPr marL="400050"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MOTOR VEHICLE ACCIDENTS ARE THE LEADING CAUSE OF TBI DEATH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HIGHEST IN</a:t>
            </a:r>
          </a:p>
          <a:p>
            <a:pPr lvl="2">
              <a:buClr>
                <a:srgbClr val="FF0000"/>
              </a:buClr>
            </a:pPr>
            <a:r>
              <a:rPr lang="en-US" sz="2000" dirty="0" smtClean="0">
                <a:solidFill>
                  <a:srgbClr val="FFD85D"/>
                </a:solidFill>
              </a:rPr>
              <a:t>Adults 20 through 24 years old</a:t>
            </a:r>
            <a:endParaRPr lang="en-US" sz="2000" dirty="0">
              <a:solidFill>
                <a:srgbClr val="FFD8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D85D"/>
                </a:solidFill>
              </a:rPr>
              <a:t>TRAUMATIC BRAIN INJURY causes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5" y="2062162"/>
            <a:ext cx="2571750" cy="3190875"/>
          </a:xfrm>
        </p:spPr>
      </p:pic>
    </p:spTree>
    <p:extLst>
      <p:ext uri="{BB962C8B-B14F-4D97-AF65-F5344CB8AC3E}">
        <p14:creationId xmlns:p14="http://schemas.microsoft.com/office/powerpoint/2010/main" val="6344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D85D"/>
                </a:solidFill>
              </a:rPr>
              <a:t>TRAUMATIC BRAIN INJURY </a:t>
            </a:r>
            <a:r>
              <a:rPr lang="en-US" sz="3200" dirty="0" smtClean="0">
                <a:solidFill>
                  <a:srgbClr val="FFD85D"/>
                </a:solidFill>
              </a:rPr>
              <a:t>deaths</a:t>
            </a:r>
            <a:endParaRPr lang="en-US" sz="3200" dirty="0">
              <a:solidFill>
                <a:srgbClr val="FFD85D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5" y="2000250"/>
            <a:ext cx="2571750" cy="3314700"/>
          </a:xfrm>
        </p:spPr>
      </p:pic>
    </p:spTree>
    <p:extLst>
      <p:ext uri="{BB962C8B-B14F-4D97-AF65-F5344CB8AC3E}">
        <p14:creationId xmlns:p14="http://schemas.microsoft.com/office/powerpoint/2010/main" val="40255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3200" dirty="0" smtClean="0">
                <a:solidFill>
                  <a:srgbClr val="FFD85D"/>
                </a:solidFill>
              </a:rPr>
              <a:t/>
            </a:r>
            <a:br>
              <a:rPr lang="en-US" sz="3200" dirty="0" smtClean="0">
                <a:solidFill>
                  <a:srgbClr val="FFD85D"/>
                </a:solidFill>
              </a:rPr>
            </a:br>
            <a:r>
              <a:rPr lang="en-US" sz="3200" dirty="0" smtClean="0">
                <a:solidFill>
                  <a:srgbClr val="FFD85D"/>
                </a:solidFill>
              </a:rPr>
              <a:t/>
            </a:r>
            <a:br>
              <a:rPr lang="en-US" sz="3200" dirty="0" smtClean="0">
                <a:solidFill>
                  <a:srgbClr val="FFD85D"/>
                </a:solidFill>
              </a:rPr>
            </a:br>
            <a:r>
              <a:rPr lang="en-US" sz="3200" dirty="0" smtClean="0">
                <a:solidFill>
                  <a:srgbClr val="FFD85D"/>
                </a:solidFill>
              </a:rPr>
              <a:t>Reducing </a:t>
            </a:r>
            <a:r>
              <a:rPr lang="en-US" sz="3200" dirty="0">
                <a:solidFill>
                  <a:srgbClr val="FFD85D"/>
                </a:solidFill>
              </a:rPr>
              <a:t>Severe Traumatic Brain Injury in the 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FFD85D"/>
                </a:solidFill>
              </a:rPr>
              <a:t>Public health grand rounds presented September 20</a:t>
            </a:r>
            <a:r>
              <a:rPr lang="en-US" sz="2000" baseline="30000" dirty="0" smtClean="0">
                <a:solidFill>
                  <a:srgbClr val="FFD85D"/>
                </a:solidFill>
              </a:rPr>
              <a:t>th</a:t>
            </a:r>
            <a:r>
              <a:rPr lang="en-US" sz="2000" dirty="0" smtClean="0">
                <a:solidFill>
                  <a:srgbClr val="FFD85D"/>
                </a:solidFill>
              </a:rPr>
              <a:t>, 2011, at the Centers for Disease Control and Prevention in Atlanta, GA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8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3962400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FF0000"/>
              </a:buClr>
              <a:buNone/>
            </a:pPr>
            <a:r>
              <a:rPr lang="en-US" sz="2000" dirty="0" smtClean="0">
                <a:solidFill>
                  <a:srgbClr val="FFD85D"/>
                </a:solidFill>
              </a:rPr>
              <a:t>Images </a:t>
            </a:r>
            <a:r>
              <a:rPr lang="en-US" sz="2000" dirty="0" smtClean="0">
                <a:solidFill>
                  <a:srgbClr val="FFD85D"/>
                </a:solidFill>
              </a:rPr>
              <a:t>courtesy </a:t>
            </a:r>
            <a:endParaRPr lang="en-US" sz="2000" dirty="0" smtClean="0">
              <a:solidFill>
                <a:srgbClr val="FFD85D"/>
              </a:solidFill>
            </a:endParaRPr>
          </a:p>
          <a:p>
            <a:pPr marL="0" indent="0" algn="ctr">
              <a:buClr>
                <a:srgbClr val="FF0000"/>
              </a:buClr>
              <a:buNone/>
            </a:pPr>
            <a:r>
              <a:rPr lang="en-US" sz="2000" dirty="0" smtClean="0">
                <a:solidFill>
                  <a:srgbClr val="FFD85D"/>
                </a:solidFill>
              </a:rPr>
              <a:t>Centers for Disease Control and Prevention </a:t>
            </a:r>
          </a:p>
        </p:txBody>
      </p:sp>
    </p:spTree>
    <p:extLst>
      <p:ext uri="{BB962C8B-B14F-4D97-AF65-F5344CB8AC3E}">
        <p14:creationId xmlns:p14="http://schemas.microsoft.com/office/powerpoint/2010/main" val="251430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154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Horizon</vt:lpstr>
      <vt:lpstr>3_Horizon</vt:lpstr>
      <vt:lpstr>Traumatic Brain injury  in the united states</vt:lpstr>
      <vt:lpstr>ANNUAL ESTIMATES</vt:lpstr>
      <vt:lpstr>tbi RATES vary by age and sex</vt:lpstr>
      <vt:lpstr>TRAUMATIC BRAIN INJURY causes</vt:lpstr>
      <vt:lpstr>TRAUMATIC BRAIN INJURY causes</vt:lpstr>
      <vt:lpstr>TRAUMATIC BRAIN INJURY deaths</vt:lpstr>
      <vt:lpstr>  Reducing Severe Traumatic Brain Injury in the US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Lorraine L. Janeczko</dc:creator>
  <cp:lastModifiedBy>Lorraine L. Janeczko</cp:lastModifiedBy>
  <cp:revision>55</cp:revision>
  <dcterms:created xsi:type="dcterms:W3CDTF">2013-06-17T18:20:05Z</dcterms:created>
  <dcterms:modified xsi:type="dcterms:W3CDTF">2013-08-28T21:20:59Z</dcterms:modified>
</cp:coreProperties>
</file>